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2F60-F873-4931-88C9-7AE0AE8B9561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91FEB-F64A-44DC-982E-5FEA1D2431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690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2F60-F873-4931-88C9-7AE0AE8B9561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91FEB-F64A-44DC-982E-5FEA1D2431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546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2F60-F873-4931-88C9-7AE0AE8B9561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91FEB-F64A-44DC-982E-5FEA1D2431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527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6"/>
            <a:ext cx="109728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031415-B6CF-41DA-9AC8-310381A5484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8239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2F60-F873-4931-88C9-7AE0AE8B9561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91FEB-F64A-44DC-982E-5FEA1D2431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56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2F60-F873-4931-88C9-7AE0AE8B9561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91FEB-F64A-44DC-982E-5FEA1D2431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203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2F60-F873-4931-88C9-7AE0AE8B9561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91FEB-F64A-44DC-982E-5FEA1D2431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58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2F60-F873-4931-88C9-7AE0AE8B9561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91FEB-F64A-44DC-982E-5FEA1D2431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786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2F60-F873-4931-88C9-7AE0AE8B9561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91FEB-F64A-44DC-982E-5FEA1D2431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509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2F60-F873-4931-88C9-7AE0AE8B9561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91FEB-F64A-44DC-982E-5FEA1D2431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301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2F60-F873-4931-88C9-7AE0AE8B9561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91FEB-F64A-44DC-982E-5FEA1D2431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503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2F60-F873-4931-88C9-7AE0AE8B9561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91FEB-F64A-44DC-982E-5FEA1D2431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379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02F60-F873-4931-88C9-7AE0AE8B9561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91FEB-F64A-44DC-982E-5FEA1D2431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572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3" descr="фон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TextBox 1"/>
          <p:cNvSpPr txBox="1">
            <a:spLocks noChangeArrowheads="1"/>
          </p:cNvSpPr>
          <p:nvPr/>
        </p:nvSpPr>
        <p:spPr bwMode="auto">
          <a:xfrm>
            <a:off x="4079876" y="115889"/>
            <a:ext cx="62642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>
                <a:solidFill>
                  <a:schemeClr val="bg1"/>
                </a:solidFill>
              </a:rPr>
              <a:t>ДОСТУП К ЭЛЕКТРОННЫМ ВЕРСИЯМ ПЕРИОДИЧЕСКИХ ИЗДАНИЙ</a:t>
            </a:r>
          </a:p>
        </p:txBody>
      </p:sp>
      <p:sp>
        <p:nvSpPr>
          <p:cNvPr id="47109" name="TextBox 2"/>
          <p:cNvSpPr txBox="1">
            <a:spLocks noChangeArrowheads="1"/>
          </p:cNvSpPr>
          <p:nvPr/>
        </p:nvSpPr>
        <p:spPr bwMode="auto">
          <a:xfrm>
            <a:off x="1703389" y="1052514"/>
            <a:ext cx="8785225" cy="538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ru-RU" sz="1200"/>
              <a:t>Советы по поиску</a:t>
            </a:r>
          </a:p>
          <a:p>
            <a:pPr algn="just" eaLnBrk="1" hangingPunct="1"/>
            <a:endParaRPr lang="ru-RU" sz="1200"/>
          </a:p>
          <a:p>
            <a:pPr algn="just" eaLnBrk="1" hangingPunct="1"/>
            <a:r>
              <a:rPr lang="ru-RU" sz="1000"/>
              <a:t>1. Морфологический анализ</a:t>
            </a:r>
          </a:p>
          <a:p>
            <a:pPr algn="just" eaLnBrk="1" hangingPunct="1"/>
            <a:r>
              <a:rPr lang="ru-RU" sz="1000"/>
              <a:t>При поиске автоматически производится морфологический анализ каждого слова из поискового запроса, что позволяет находить не только искомое слово, но и все словоформы данного слова (во всех падежах, в единственном и множественном числах).</a:t>
            </a:r>
          </a:p>
          <a:p>
            <a:pPr algn="just" eaLnBrk="1" hangingPunct="1"/>
            <a:r>
              <a:rPr lang="ru-RU" sz="1000"/>
              <a:t>Пример: архивный (будут найдены также слова: архивных, архивном, и т.д.)</a:t>
            </a:r>
          </a:p>
          <a:p>
            <a:pPr algn="just" eaLnBrk="1" hangingPunct="1"/>
            <a:endParaRPr lang="ru-RU" sz="1000"/>
          </a:p>
          <a:p>
            <a:pPr algn="just" eaLnBrk="1" hangingPunct="1"/>
            <a:r>
              <a:rPr lang="ru-RU" sz="1000"/>
              <a:t>2. Фразовые запросы (или поиск на точное совпадение)</a:t>
            </a:r>
          </a:p>
          <a:p>
            <a:pPr algn="just" eaLnBrk="1" hangingPunct="1"/>
            <a:r>
              <a:rPr lang="ru-RU" sz="1000"/>
              <a:t>Запрос, заключенный с двух сторон в двойные кавычки ("), выполняется как поиск на точное совпадение фразы. Это означает, что будут найдены документы, в которых встречаются все слова из искомой фразы следующие в указанном порядке. Логические операторы внутри фразы будут интерпретироваться как обыкновенные слова.</a:t>
            </a:r>
          </a:p>
          <a:p>
            <a:pPr algn="just" eaLnBrk="1" hangingPunct="1"/>
            <a:r>
              <a:rPr lang="ru-RU" sz="1000"/>
              <a:t>Примеры: "Быть или не быть". В данном случае, слова «или» и «не» не являются логическими операторами, поиск будет вестись только по целой фразе.</a:t>
            </a:r>
          </a:p>
          <a:p>
            <a:pPr algn="just" eaLnBrk="1" hangingPunct="1"/>
            <a:r>
              <a:rPr lang="ru-RU" sz="1000"/>
              <a:t>Допускается комбинирование фразовых запросов с логическими запросами.</a:t>
            </a:r>
          </a:p>
          <a:p>
            <a:pPr algn="just" eaLnBrk="1" hangingPunct="1"/>
            <a:r>
              <a:rPr lang="ru-RU" sz="1000"/>
              <a:t>Пример: "совет федерации" И "пленарное заседание". В результатах поиска будут исключительно статьи, содержащие обе эти фразы. </a:t>
            </a:r>
          </a:p>
          <a:p>
            <a:pPr algn="just" eaLnBrk="1" hangingPunct="1"/>
            <a:endParaRPr lang="ru-RU" sz="1000"/>
          </a:p>
          <a:p>
            <a:pPr algn="just" eaLnBrk="1" hangingPunct="1"/>
            <a:r>
              <a:rPr lang="ru-RU" sz="1000"/>
              <a:t>3. Запросы с заданным расстоянием между словами.</a:t>
            </a:r>
          </a:p>
          <a:p>
            <a:pPr algn="just" eaLnBrk="1" hangingPunct="1"/>
            <a:r>
              <a:rPr lang="ru-RU" sz="1000"/>
              <a:t>Логический оператор «Расстояние» (также обозначается знаком ~) позволяет составить запрос с ограничением на расстояние между словами. Расстояние определяется количеством слов между заданными словами или заданными поисковыми выражениями.</a:t>
            </a:r>
          </a:p>
          <a:p>
            <a:pPr algn="just" eaLnBrk="1" hangingPunct="1"/>
            <a:r>
              <a:rPr lang="ru-RU" sz="1000"/>
              <a:t>Пример: "парламентская ассамблея совета европы"~2. Запрос позволит найти документы, в которых хотя бы один раз встречается каждое слово, не далее чем через два любых других слова.</a:t>
            </a:r>
          </a:p>
          <a:p>
            <a:pPr algn="just" eaLnBrk="1" hangingPunct="1"/>
            <a:r>
              <a:rPr lang="ru-RU" sz="1000"/>
              <a:t>Если между фразами явно не указан никакой логический оператор (ИЛИ, И, НЕ), то по умолчанию всегда используется ИЛИ. </a:t>
            </a:r>
          </a:p>
          <a:p>
            <a:pPr algn="just" eaLnBrk="1" hangingPunct="1"/>
            <a:endParaRPr lang="ru-RU" sz="1000"/>
          </a:p>
          <a:p>
            <a:pPr algn="just" eaLnBrk="1" hangingPunct="1"/>
            <a:r>
              <a:rPr lang="ru-RU" sz="1000"/>
              <a:t>4. Скобки и комбинирование запросов</a:t>
            </a:r>
          </a:p>
          <a:p>
            <a:pPr algn="just" eaLnBrk="1" hangingPunct="1"/>
            <a:r>
              <a:rPr lang="ru-RU" sz="1000"/>
              <a:t>Все перечисленные группы запросов можно комбинировать и употреблять совместно в одном запросе. Приоритет оператора близости слов Расстояние больше приоритета оператора И или НЕ, и, естественно, выше приоритета оператора ИЛИ. Для формирования комплексных запросов рекомендуется использовать круглые скобки, обособляя ими отдельные логические конструкции.</a:t>
            </a:r>
          </a:p>
          <a:p>
            <a:pPr algn="just" eaLnBrk="1" hangingPunct="1"/>
            <a:endParaRPr lang="ru-RU" sz="1000"/>
          </a:p>
          <a:p>
            <a:pPr algn="just" eaLnBrk="1" hangingPunct="1"/>
            <a:r>
              <a:rPr lang="ru-RU" sz="1000"/>
              <a:t>5. Регистр и другие особенности</a:t>
            </a:r>
          </a:p>
          <a:p>
            <a:pPr algn="just" eaLnBrk="1" hangingPunct="1"/>
            <a:r>
              <a:rPr lang="ru-RU" sz="1000"/>
              <a:t>Система поиска не учитывает регистр слов, участвующих в поисковом запросе. Таким образом, запросы: Москва и москва будут восприниматься одинаково.</a:t>
            </a:r>
          </a:p>
          <a:p>
            <a:pPr algn="just" eaLnBrk="1" hangingPunct="1"/>
            <a:endParaRPr lang="ru-RU" sz="1000"/>
          </a:p>
        </p:txBody>
      </p:sp>
    </p:spTree>
    <p:extLst>
      <p:ext uri="{BB962C8B-B14F-4D97-AF65-F5344CB8AC3E}">
        <p14:creationId xmlns:p14="http://schemas.microsoft.com/office/powerpoint/2010/main" val="205652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8131" name="Picture 3" descr="фон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2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0825"/>
            <a:ext cx="9144000" cy="500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33" name="TextBox 1"/>
          <p:cNvSpPr txBox="1">
            <a:spLocks noChangeArrowheads="1"/>
          </p:cNvSpPr>
          <p:nvPr/>
        </p:nvSpPr>
        <p:spPr bwMode="auto">
          <a:xfrm>
            <a:off x="1703389" y="996951"/>
            <a:ext cx="8893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2800"/>
              <a:t>РАСШИРЕННЫЙ ПОИСК</a:t>
            </a:r>
          </a:p>
        </p:txBody>
      </p:sp>
    </p:spTree>
    <p:extLst>
      <p:ext uri="{BB962C8B-B14F-4D97-AF65-F5344CB8AC3E}">
        <p14:creationId xmlns:p14="http://schemas.microsoft.com/office/powerpoint/2010/main" val="132392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9155" name="Picture 3" descr="фон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42975"/>
            <a:ext cx="9144000" cy="547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442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0179" name="Picture 3" descr="фон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08050"/>
            <a:ext cx="9144000" cy="558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433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9699" name="Picture 3" descr="фон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39" y="1557338"/>
            <a:ext cx="8047037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1" name="TextBox 1"/>
          <p:cNvSpPr txBox="1">
            <a:spLocks noChangeArrowheads="1"/>
          </p:cNvSpPr>
          <p:nvPr/>
        </p:nvSpPr>
        <p:spPr bwMode="auto">
          <a:xfrm>
            <a:off x="1919288" y="1052514"/>
            <a:ext cx="81724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dirty="0"/>
              <a:t>ПРЕДОСТАВЛЯЕМ ДОСТУП К ПОДПИСНОЙ КОЛЛЕКЦИИ ПОСЛЕ ОКОНЧАНИЯ СРОКА ПОДПИСКИ – </a:t>
            </a:r>
            <a:r>
              <a:rPr lang="ru-RU" dirty="0">
                <a:solidFill>
                  <a:srgbClr val="FF0000"/>
                </a:solidFill>
              </a:rPr>
              <a:t>9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ЛЕТ</a:t>
            </a:r>
          </a:p>
        </p:txBody>
      </p:sp>
    </p:spTree>
    <p:extLst>
      <p:ext uri="{BB962C8B-B14F-4D97-AF65-F5344CB8AC3E}">
        <p14:creationId xmlns:p14="http://schemas.microsoft.com/office/powerpoint/2010/main" val="1814949679"/>
      </p:ext>
    </p:extLst>
  </p:cSld>
  <p:clrMapOvr>
    <a:masterClrMapping/>
  </p:clrMapOvr>
  <p:transition spd="slow" advTm="21357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9699" name="Picture 3" descr="фон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Box 1"/>
          <p:cNvSpPr txBox="1">
            <a:spLocks noChangeArrowheads="1"/>
          </p:cNvSpPr>
          <p:nvPr/>
        </p:nvSpPr>
        <p:spPr bwMode="auto">
          <a:xfrm>
            <a:off x="1915096" y="919590"/>
            <a:ext cx="81724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dirty="0"/>
              <a:t>ПРЕДОСТАВЛЯЕМ БЕСПЛАТНЫЙ ДОСТУП К НАКОПЛЕННЫМ АРХИВАМ ПОДПИСАННЫХ ИЗДАНИЙ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393" y="1484785"/>
            <a:ext cx="8944103" cy="4932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3377399"/>
      </p:ext>
    </p:extLst>
  </p:cSld>
  <p:clrMapOvr>
    <a:masterClrMapping/>
  </p:clrMapOvr>
  <p:transition spd="slow" advTm="21357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395</Words>
  <Application>Microsoft Office PowerPoint</Application>
  <PresentationFormat>Произвольный</PresentationFormat>
  <Paragraphs>26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Бирюкова Елена Михайловна</dc:creator>
  <cp:lastModifiedBy>Гордеев Денис Алексеевич</cp:lastModifiedBy>
  <cp:revision>3</cp:revision>
  <dcterms:created xsi:type="dcterms:W3CDTF">2021-01-18T08:25:47Z</dcterms:created>
  <dcterms:modified xsi:type="dcterms:W3CDTF">2021-05-20T08:38:14Z</dcterms:modified>
</cp:coreProperties>
</file>